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handoutMasterIdLst>
    <p:handoutMasterId r:id="rId14"/>
  </p:handoutMasterIdLst>
  <p:sldIdLst>
    <p:sldId id="256" r:id="rId2"/>
    <p:sldId id="259" r:id="rId3"/>
    <p:sldId id="260" r:id="rId4"/>
    <p:sldId id="262" r:id="rId5"/>
    <p:sldId id="266" r:id="rId6"/>
    <p:sldId id="267" r:id="rId7"/>
    <p:sldId id="273" r:id="rId8"/>
    <p:sldId id="274" r:id="rId9"/>
    <p:sldId id="271" r:id="rId10"/>
    <p:sldId id="272" r:id="rId11"/>
    <p:sldId id="275"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94679"/>
  </p:normalViewPr>
  <p:slideViewPr>
    <p:cSldViewPr snapToGrid="0" snapToObjects="1">
      <p:cViewPr varScale="1">
        <p:scale>
          <a:sx n="70" d="100"/>
          <a:sy n="70" d="100"/>
        </p:scale>
        <p:origin x="1518" y="66"/>
      </p:cViewPr>
      <p:guideLst/>
    </p:cSldViewPr>
  </p:slideViewPr>
  <p:notesTextViewPr>
    <p:cViewPr>
      <p:scale>
        <a:sx n="1" d="1"/>
        <a:sy n="1" d="1"/>
      </p:scale>
      <p:origin x="0" y="0"/>
    </p:cViewPr>
  </p:notesTextViewPr>
  <p:notesViewPr>
    <p:cSldViewPr snapToGrid="0" snapToObjects="1">
      <p:cViewPr varScale="1">
        <p:scale>
          <a:sx n="159" d="100"/>
          <a:sy n="159" d="100"/>
        </p:scale>
        <p:origin x="682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 xmlns:a16="http://schemas.microsoft.com/office/drawing/2014/main" id="{66AEFD38-6A4C-8749-A5E2-0FFC0623F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 xmlns:a16="http://schemas.microsoft.com/office/drawing/2014/main" id="{DDA3FFC6-05DB-614F-9CA3-B5FC0A5597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34FD03-5CF9-C346-AC96-8A93193CCBF9}" type="datetimeFigureOut">
              <a:rPr lang="es-CO" smtClean="0"/>
              <a:t>12/06/2025</a:t>
            </a:fld>
            <a:endParaRPr lang="es-CO" dirty="0"/>
          </a:p>
        </p:txBody>
      </p:sp>
      <p:sp>
        <p:nvSpPr>
          <p:cNvPr id="4" name="Marcador de pie de página 3">
            <a:extLst>
              <a:ext uri="{FF2B5EF4-FFF2-40B4-BE49-F238E27FC236}">
                <a16:creationId xmlns="" xmlns:a16="http://schemas.microsoft.com/office/drawing/2014/main" id="{77082390-5F2A-3743-A057-D3697EB697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 xmlns:a16="http://schemas.microsoft.com/office/drawing/2014/main" id="{627B5539-25B0-304C-8466-732EC58032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98F072-7C4D-F648-B43C-A60D1A4A2758}" type="slidenum">
              <a:rPr lang="es-CO" smtClean="0"/>
              <a:t>‹Nº›</a:t>
            </a:fld>
            <a:endParaRPr lang="es-CO" dirty="0"/>
          </a:p>
        </p:txBody>
      </p:sp>
    </p:spTree>
    <p:extLst>
      <p:ext uri="{BB962C8B-B14F-4D97-AF65-F5344CB8AC3E}">
        <p14:creationId xmlns:p14="http://schemas.microsoft.com/office/powerpoint/2010/main" val="3584961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FA118-6A79-4824-896F-D4A94234F09C}" type="datetimeFigureOut">
              <a:rPr lang="es-CO" smtClean="0"/>
              <a:t>12/06/2025</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80E5AF-FC11-41E8-BBB5-5BAB04FAFDF7}" type="slidenum">
              <a:rPr lang="es-CO" smtClean="0"/>
              <a:t>‹Nº›</a:t>
            </a:fld>
            <a:endParaRPr lang="es-CO"/>
          </a:p>
        </p:txBody>
      </p:sp>
    </p:spTree>
    <p:extLst>
      <p:ext uri="{BB962C8B-B14F-4D97-AF65-F5344CB8AC3E}">
        <p14:creationId xmlns:p14="http://schemas.microsoft.com/office/powerpoint/2010/main" val="4221487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EB80E5AF-FC11-41E8-BBB5-5BAB04FAFDF7}" type="slidenum">
              <a:rPr lang="es-CO" smtClean="0"/>
              <a:t>11</a:t>
            </a:fld>
            <a:endParaRPr lang="es-CO"/>
          </a:p>
        </p:txBody>
      </p:sp>
    </p:spTree>
    <p:extLst>
      <p:ext uri="{BB962C8B-B14F-4D97-AF65-F5344CB8AC3E}">
        <p14:creationId xmlns:p14="http://schemas.microsoft.com/office/powerpoint/2010/main" val="2780876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a:extLst>
              <a:ext uri="{FF2B5EF4-FFF2-40B4-BE49-F238E27FC236}">
                <a16:creationId xmlns="" xmlns:a16="http://schemas.microsoft.com/office/drawing/2014/main" id="{0040E86A-20BF-A747-83C1-0B36D8DA6D02}"/>
              </a:ext>
            </a:extLst>
          </p:cNvPr>
          <p:cNvPicPr>
            <a:picLocks noChangeAspect="1"/>
          </p:cNvPicPr>
          <p:nvPr userDrawn="1"/>
        </p:nvPicPr>
        <p:blipFill>
          <a:blip r:embed="rId2"/>
          <a:stretch>
            <a:fillRect/>
          </a:stretch>
        </p:blipFill>
        <p:spPr>
          <a:xfrm>
            <a:off x="-44542" y="-49095"/>
            <a:ext cx="9196143" cy="6965395"/>
          </a:xfrm>
          <a:prstGeom prst="rect">
            <a:avLst/>
          </a:prstGeom>
        </p:spPr>
      </p:pic>
    </p:spTree>
    <p:extLst>
      <p:ext uri="{BB962C8B-B14F-4D97-AF65-F5344CB8AC3E}">
        <p14:creationId xmlns:p14="http://schemas.microsoft.com/office/powerpoint/2010/main" val="211271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DDADED6-89AE-1145-83FA-F4A3A3F9E596}" type="datetimeFigureOut">
              <a:rPr lang="es-CO" smtClean="0"/>
              <a:t>12/06/2025</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2780288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DDADED6-89AE-1145-83FA-F4A3A3F9E596}" type="datetimeFigureOut">
              <a:rPr lang="es-CO" smtClean="0"/>
              <a:t>12/06/2025</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279726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DDADED6-89AE-1145-83FA-F4A3A3F9E596}" type="datetimeFigureOut">
              <a:rPr lang="es-CO" smtClean="0"/>
              <a:t>12/06/2025</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246416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9DDADED6-89AE-1145-83FA-F4A3A3F9E596}" type="datetimeFigureOut">
              <a:rPr lang="es-CO" smtClean="0"/>
              <a:t>12/06/2025</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2946844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9DDADED6-89AE-1145-83FA-F4A3A3F9E596}" type="datetimeFigureOut">
              <a:rPr lang="es-CO" smtClean="0"/>
              <a:t>12/06/2025</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4132266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9DDADED6-89AE-1145-83FA-F4A3A3F9E596}" type="datetimeFigureOut">
              <a:rPr lang="es-CO" smtClean="0"/>
              <a:t>12/06/2025</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3188538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9DDADED6-89AE-1145-83FA-F4A3A3F9E596}" type="datetimeFigureOut">
              <a:rPr lang="es-CO" smtClean="0"/>
              <a:t>12/06/2025</a:t>
            </a:fld>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93685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E4BF922A-2F32-1642-8379-9B92B4BAF26C}"/>
              </a:ext>
            </a:extLst>
          </p:cNvPr>
          <p:cNvPicPr>
            <a:picLocks noChangeAspect="1"/>
          </p:cNvPicPr>
          <p:nvPr userDrawn="1"/>
        </p:nvPicPr>
        <p:blipFill>
          <a:blip r:embed="rId2"/>
          <a:stretch>
            <a:fillRect/>
          </a:stretch>
        </p:blipFill>
        <p:spPr>
          <a:xfrm>
            <a:off x="-12274" y="-38674"/>
            <a:ext cx="9186958" cy="6958438"/>
          </a:xfrm>
          <a:prstGeom prst="rect">
            <a:avLst/>
          </a:prstGeom>
        </p:spPr>
      </p:pic>
    </p:spTree>
    <p:extLst>
      <p:ext uri="{BB962C8B-B14F-4D97-AF65-F5344CB8AC3E}">
        <p14:creationId xmlns:p14="http://schemas.microsoft.com/office/powerpoint/2010/main" val="2893744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MX"/>
              <a:t>Haz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9DDADED6-89AE-1145-83FA-F4A3A3F9E596}" type="datetimeFigureOut">
              <a:rPr lang="es-CO" smtClean="0"/>
              <a:t>12/06/2025</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131084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dirty="0"/>
              <a:t>Haz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9DDADED6-89AE-1145-83FA-F4A3A3F9E596}" type="datetimeFigureOut">
              <a:rPr lang="es-CO" smtClean="0"/>
              <a:t>12/06/2025</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152998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ADED6-89AE-1145-83FA-F4A3A3F9E596}" type="datetimeFigureOut">
              <a:rPr lang="es-CO" smtClean="0"/>
              <a:t>12/06/2025</a:t>
            </a:fld>
            <a:endParaRPr lang="es-CO"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E280B-359A-9548-98EC-9A4EB6E64BBA}" type="slidenum">
              <a:rPr lang="es-CO" smtClean="0"/>
              <a:t>‹Nº›</a:t>
            </a:fld>
            <a:endParaRPr lang="es-CO" dirty="0"/>
          </a:p>
        </p:txBody>
      </p:sp>
    </p:spTree>
    <p:extLst>
      <p:ext uri="{BB962C8B-B14F-4D97-AF65-F5344CB8AC3E}">
        <p14:creationId xmlns:p14="http://schemas.microsoft.com/office/powerpoint/2010/main" val="1421553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space.ups.edu.ec/handle/123456789/2405" TargetMode="External"/><Relationship Id="rId2" Type="http://schemas.openxmlformats.org/officeDocument/2006/relationships/hyperlink" Target="https://artsandculture.google.com/story/NQUBwOcqhaTHJA?hl=e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ose22468.github.io/proyecto/"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 xmlns:a16="http://schemas.microsoft.com/office/drawing/2014/main" id="{2CD266DF-DAF2-A542-90C0-392A39FAB2A3}"/>
              </a:ext>
            </a:extLst>
          </p:cNvPr>
          <p:cNvSpPr txBox="1"/>
          <p:nvPr/>
        </p:nvSpPr>
        <p:spPr>
          <a:xfrm>
            <a:off x="2338140" y="2270415"/>
            <a:ext cx="4467716" cy="954107"/>
          </a:xfrm>
          <a:prstGeom prst="rect">
            <a:avLst/>
          </a:prstGeom>
          <a:noFill/>
        </p:spPr>
        <p:txBody>
          <a:bodyPr wrap="square" rtlCol="0">
            <a:spAutoFit/>
          </a:bodyPr>
          <a:lstStyle/>
          <a:p>
            <a:pPr algn="ctr"/>
            <a:r>
              <a:rPr lang="pt-BR" sz="2800" b="1" i="0" dirty="0">
                <a:solidFill>
                  <a:schemeClr val="bg1"/>
                </a:solidFill>
                <a:effectLst/>
                <a:latin typeface="Arial" panose="020B0604020202020204" pitchFamily="34" charset="0"/>
                <a:cs typeface="Arial" panose="020B0604020202020204" pitchFamily="34" charset="0"/>
              </a:rPr>
              <a:t>SISTEMA DE RIEGO DE LEONARDO DA VINCI</a:t>
            </a:r>
            <a:endParaRPr lang="es-CO" sz="2800" b="1" dirty="0">
              <a:solidFill>
                <a:schemeClr val="bg1"/>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 xmlns:a16="http://schemas.microsoft.com/office/drawing/2014/main" id="{1B49ED89-9C01-9580-4835-2367C3125F52}"/>
              </a:ext>
            </a:extLst>
          </p:cNvPr>
          <p:cNvSpPr txBox="1"/>
          <p:nvPr/>
        </p:nvSpPr>
        <p:spPr>
          <a:xfrm>
            <a:off x="2798322" y="3376922"/>
            <a:ext cx="3547353" cy="1077218"/>
          </a:xfrm>
          <a:prstGeom prst="rect">
            <a:avLst/>
          </a:prstGeom>
          <a:noFill/>
        </p:spPr>
        <p:txBody>
          <a:bodyPr wrap="square" rtlCol="0">
            <a:spAutoFit/>
          </a:bodyPr>
          <a:lstStyle/>
          <a:p>
            <a:pPr algn="ctr"/>
            <a:r>
              <a:rPr lang="x-none" sz="1600" i="0" dirty="0" smtClean="0">
                <a:solidFill>
                  <a:schemeClr val="bg1"/>
                </a:solidFill>
                <a:effectLst/>
                <a:latin typeface="Arial" panose="020B0604020202020204" pitchFamily="34" charset="0"/>
                <a:cs typeface="Arial" panose="020B0604020202020204" pitchFamily="34" charset="0"/>
              </a:rPr>
              <a:t>Diego Andrés Osuna Barón</a:t>
            </a:r>
            <a:endParaRPr lang="es-CO" sz="1600" dirty="0">
              <a:solidFill>
                <a:schemeClr val="bg1"/>
              </a:solidFill>
              <a:latin typeface="Arial" panose="020B0604020202020204" pitchFamily="34" charset="0"/>
              <a:cs typeface="Arial" panose="020B0604020202020204" pitchFamily="34" charset="0"/>
            </a:endParaRPr>
          </a:p>
          <a:p>
            <a:pPr algn="ctr"/>
            <a:r>
              <a:rPr lang="es-CO" sz="1600" dirty="0" err="1" smtClean="0">
                <a:solidFill>
                  <a:schemeClr val="bg1"/>
                </a:solidFill>
                <a:effectLst/>
                <a:latin typeface="Arial" panose="020B0604020202020204" pitchFamily="34" charset="0"/>
                <a:cs typeface="Arial" panose="020B0604020202020204" pitchFamily="34" charset="0"/>
              </a:rPr>
              <a:t>Jose</a:t>
            </a:r>
            <a:r>
              <a:rPr lang="es-CO" sz="1600" dirty="0" smtClean="0">
                <a:solidFill>
                  <a:schemeClr val="bg1"/>
                </a:solidFill>
                <a:effectLst/>
                <a:latin typeface="Arial" panose="020B0604020202020204" pitchFamily="34" charset="0"/>
                <a:cs typeface="Arial" panose="020B0604020202020204" pitchFamily="34" charset="0"/>
              </a:rPr>
              <a:t> Miguel </a:t>
            </a:r>
            <a:r>
              <a:rPr lang="es-CO" sz="1600" dirty="0" err="1" smtClean="0">
                <a:solidFill>
                  <a:schemeClr val="bg1"/>
                </a:solidFill>
                <a:effectLst/>
                <a:latin typeface="Arial" panose="020B0604020202020204" pitchFamily="34" charset="0"/>
                <a:cs typeface="Arial" panose="020B0604020202020204" pitchFamily="34" charset="0"/>
              </a:rPr>
              <a:t>Bermudez</a:t>
            </a:r>
            <a:endParaRPr lang="es-CO" sz="1600" dirty="0" smtClean="0">
              <a:solidFill>
                <a:schemeClr val="bg1"/>
              </a:solidFill>
              <a:effectLst/>
              <a:latin typeface="Arial" panose="020B0604020202020204" pitchFamily="34" charset="0"/>
              <a:cs typeface="Arial" panose="020B0604020202020204" pitchFamily="34" charset="0"/>
            </a:endParaRPr>
          </a:p>
          <a:p>
            <a:pPr algn="ctr"/>
            <a:r>
              <a:rPr lang="es-CO" sz="1600" dirty="0" err="1" smtClean="0">
                <a:solidFill>
                  <a:schemeClr val="bg1"/>
                </a:solidFill>
                <a:effectLst/>
                <a:latin typeface="Arial" panose="020B0604020202020204" pitchFamily="34" charset="0"/>
                <a:cs typeface="Arial" panose="020B0604020202020204" pitchFamily="34" charset="0"/>
              </a:rPr>
              <a:t>Dayana</a:t>
            </a:r>
            <a:r>
              <a:rPr lang="es-CO" sz="1600" dirty="0" smtClean="0">
                <a:solidFill>
                  <a:schemeClr val="bg1"/>
                </a:solidFill>
                <a:effectLst/>
                <a:latin typeface="Arial" panose="020B0604020202020204" pitchFamily="34" charset="0"/>
                <a:cs typeface="Arial" panose="020B0604020202020204" pitchFamily="34" charset="0"/>
              </a:rPr>
              <a:t> Carolina Ovan</a:t>
            </a:r>
          </a:p>
          <a:p>
            <a:pPr algn="ctr"/>
            <a:r>
              <a:rPr lang="es-CO" sz="1600" dirty="0" smtClean="0">
                <a:solidFill>
                  <a:schemeClr val="bg1"/>
                </a:solidFill>
                <a:latin typeface="Arial" panose="020B0604020202020204" pitchFamily="34" charset="0"/>
                <a:cs typeface="Arial" panose="020B0604020202020204" pitchFamily="34" charset="0"/>
              </a:rPr>
              <a:t>Felipe Chaparro</a:t>
            </a:r>
            <a:endParaRPr lang="x-none" sz="1600" dirty="0" smtClean="0">
              <a:solidFill>
                <a:schemeClr val="bg1"/>
              </a:solidFill>
              <a:effectLst/>
              <a:latin typeface="Arial" panose="020B0604020202020204" pitchFamily="34" charset="0"/>
              <a:cs typeface="Arial" panose="020B0604020202020204" pitchFamily="34" charset="0"/>
            </a:endParaRPr>
          </a:p>
        </p:txBody>
      </p:sp>
      <p:sp>
        <p:nvSpPr>
          <p:cNvPr id="3" name="CuadroTexto 2">
            <a:extLst>
              <a:ext uri="{FF2B5EF4-FFF2-40B4-BE49-F238E27FC236}">
                <a16:creationId xmlns="" xmlns:a16="http://schemas.microsoft.com/office/drawing/2014/main" id="{0FC92B15-9FB5-3909-A198-B3BDE3DDB2AA}"/>
              </a:ext>
            </a:extLst>
          </p:cNvPr>
          <p:cNvSpPr txBox="1"/>
          <p:nvPr/>
        </p:nvSpPr>
        <p:spPr>
          <a:xfrm>
            <a:off x="2798323" y="5045934"/>
            <a:ext cx="3547353" cy="584775"/>
          </a:xfrm>
          <a:prstGeom prst="rect">
            <a:avLst/>
          </a:prstGeom>
          <a:noFill/>
        </p:spPr>
        <p:txBody>
          <a:bodyPr wrap="square" rtlCol="0">
            <a:spAutoFit/>
          </a:bodyPr>
          <a:lstStyle/>
          <a:p>
            <a:pPr algn="ctr"/>
            <a:r>
              <a:rPr lang="x-none" sz="1600" dirty="0">
                <a:solidFill>
                  <a:schemeClr val="bg1"/>
                </a:solidFill>
                <a:effectLst/>
                <a:latin typeface="Arial" panose="020B0604020202020204" pitchFamily="34" charset="0"/>
                <a:cs typeface="Arial" panose="020B0604020202020204" pitchFamily="34" charset="0"/>
              </a:rPr>
              <a:t>Bogotá, Colombia</a:t>
            </a:r>
          </a:p>
          <a:p>
            <a:pPr algn="ctr"/>
            <a:r>
              <a:rPr lang="x-none" sz="1600" dirty="0">
                <a:solidFill>
                  <a:schemeClr val="bg1"/>
                </a:solidFill>
                <a:latin typeface="Arial" panose="020B0604020202020204" pitchFamily="34" charset="0"/>
                <a:cs typeface="Arial" panose="020B0604020202020204" pitchFamily="34" charset="0"/>
              </a:rPr>
              <a:t>2025</a:t>
            </a:r>
            <a:endParaRPr lang="x-none" sz="160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17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00A02736-0B41-7441-A257-0B833CF4BF47}"/>
              </a:ext>
            </a:extLst>
          </p:cNvPr>
          <p:cNvSpPr txBox="1"/>
          <p:nvPr/>
        </p:nvSpPr>
        <p:spPr>
          <a:xfrm>
            <a:off x="3678165" y="985373"/>
            <a:ext cx="1787669" cy="369332"/>
          </a:xfrm>
          <a:prstGeom prst="rect">
            <a:avLst/>
          </a:prstGeom>
          <a:noFill/>
        </p:spPr>
        <p:txBody>
          <a:bodyPr wrap="none" rtlCol="0">
            <a:spAutoFit/>
          </a:bodyPr>
          <a:lstStyle/>
          <a:p>
            <a:r>
              <a:rPr lang="es-CO" dirty="0">
                <a:solidFill>
                  <a:schemeClr val="accent1"/>
                </a:solidFill>
                <a:latin typeface="Arial" panose="020B0604020202020204" pitchFamily="34" charset="0"/>
                <a:cs typeface="Arial" panose="020B0604020202020204" pitchFamily="34" charset="0"/>
              </a:rPr>
              <a:t>BIBLIOGRAFIA</a:t>
            </a:r>
          </a:p>
        </p:txBody>
      </p:sp>
      <p:sp>
        <p:nvSpPr>
          <p:cNvPr id="4" name="CuadroTexto 3">
            <a:extLst>
              <a:ext uri="{FF2B5EF4-FFF2-40B4-BE49-F238E27FC236}">
                <a16:creationId xmlns="" xmlns:a16="http://schemas.microsoft.com/office/drawing/2014/main" id="{7E0A1792-0CF3-6AA3-8231-ACB9892F04B2}"/>
              </a:ext>
            </a:extLst>
          </p:cNvPr>
          <p:cNvSpPr txBox="1"/>
          <p:nvPr/>
        </p:nvSpPr>
        <p:spPr>
          <a:xfrm>
            <a:off x="422788" y="1551563"/>
            <a:ext cx="8475406" cy="4185761"/>
          </a:xfrm>
          <a:prstGeom prst="rect">
            <a:avLst/>
          </a:prstGeom>
          <a:noFill/>
        </p:spPr>
        <p:txBody>
          <a:bodyPr wrap="square">
            <a:spAutoFit/>
          </a:bodyPr>
          <a:lstStyle/>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Leskobar.D, Agehara.S,Xu.C,Sharma.S,(2014). Irrigation Strategies for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Vegetable Crops in Water-Limited Environments. Researchgate.Obtenido de: </a:t>
            </a:r>
            <a:r>
              <a:rPr lang="es-CO" sz="1400" b="0" i="0" u="sng" dirty="0">
                <a:solidFill>
                  <a:schemeClr val="accent1"/>
                </a:solidFill>
                <a:effectLst/>
                <a:latin typeface="Arial" panose="020B0604020202020204" pitchFamily="34" charset="0"/>
                <a:cs typeface="Arial" panose="020B0604020202020204" pitchFamily="34" charset="0"/>
              </a:rPr>
              <a:t>https://www.researchgate.net/profile/Daniel-Leskovar/publication/274637514_Irrigation_Strategies_for_Vegetable_Crops_in_Water-Limited_Environments/links/55242bc40cf2b123c517369c/Irrigation-Strategies-for-Vegetable-Crops-in-Water-Limited-Environments.pdf</a:t>
            </a:r>
            <a:r>
              <a:rPr lang="es-CO" sz="1400" b="0" i="0" dirty="0">
                <a:solidFill>
                  <a:schemeClr val="bg2">
                    <a:lumMod val="50000"/>
                  </a:schemeClr>
                </a:solidFill>
                <a:effectLst/>
                <a:latin typeface="Arial" panose="020B0604020202020204" pitchFamily="34" charset="0"/>
                <a:cs typeface="Arial" panose="020B0604020202020204" pitchFamily="34" charset="0"/>
              </a:rPr>
              <a:t>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Acar,B.(2020). Water - yield relationships of lettuce plants for different irrigation strategies. International Scientific Journals. Obtenido de: https://stumejournals.com/journals/am/2020/5/177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Google Arts &amp; Culture. (s.f.). Da Vinci, ingeniero hidráulico y "maestrodel água" Recuperado de </a:t>
            </a:r>
          </a:p>
          <a:p>
            <a:pPr marL="285750" indent="-285750" algn="l" rtl="0" fontAlgn="base">
              <a:buFont typeface="Arial" panose="020B0604020202020204" pitchFamily="34" charset="0"/>
              <a:buChar char="•"/>
            </a:pPr>
            <a:r>
              <a:rPr lang="es-CO" sz="1400" b="0" i="0" u="sng" strike="noStrike" dirty="0">
                <a:solidFill>
                  <a:schemeClr val="bg2">
                    <a:lumMod val="50000"/>
                  </a:schemeClr>
                </a:solidFill>
                <a:effectLst/>
                <a:latin typeface="Arial" panose="020B060402020202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https://artsandculture.google.com/story/NQUBwOcqhaTHJA?hl=es</a:t>
            </a:r>
            <a:r>
              <a:rPr lang="es-CO" sz="1400" b="0" i="0" dirty="0">
                <a:solidFill>
                  <a:schemeClr val="bg2">
                    <a:lumMod val="50000"/>
                  </a:schemeClr>
                </a:solidFill>
                <a:effectLst/>
                <a:latin typeface="Arial" panose="020B0604020202020204" pitchFamily="34" charset="0"/>
                <a:cs typeface="Arial" panose="020B0604020202020204" pitchFamily="34" charset="0"/>
              </a:rPr>
              <a:t>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Artistas y Cuadros. (s.f.). Mecanismo para riego y distribución de agua (Leonardo da Vinci). Recuperado de </a:t>
            </a:r>
          </a:p>
          <a:p>
            <a:pPr marL="285750" indent="-285750" algn="l" rtl="0" fontAlgn="base">
              <a:buFont typeface="Arial" panose="020B0604020202020204" pitchFamily="34" charset="0"/>
              <a:buChar char="•"/>
            </a:pPr>
            <a:r>
              <a:rPr lang="es-CO" sz="1400" b="0" i="0" u="sng" dirty="0">
                <a:solidFill>
                  <a:schemeClr val="accent1"/>
                </a:solidFill>
                <a:effectLst/>
                <a:latin typeface="Arial" panose="020B0604020202020204" pitchFamily="34" charset="0"/>
                <a:cs typeface="Arial" panose="020B0604020202020204" pitchFamily="34" charset="0"/>
              </a:rPr>
              <a:t>https://artistasycuadros.com/leonardo-da-vinci/mecanismo-para-riego-y-distribucion-de-agua/</a:t>
            </a:r>
            <a:r>
              <a:rPr lang="es-CO" sz="1400" b="0" i="0" dirty="0">
                <a:solidFill>
                  <a:schemeClr val="bg2">
                    <a:lumMod val="50000"/>
                  </a:schemeClr>
                </a:solidFill>
                <a:effectLst/>
                <a:latin typeface="Arial" panose="020B0604020202020204" pitchFamily="34" charset="0"/>
                <a:cs typeface="Arial" panose="020B0604020202020204" pitchFamily="34" charset="0"/>
              </a:rPr>
              <a:t>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Câmara de comercio de bogota.(2015).Manual Lechuga. Biblioteca Digital CCB. Obtenido de: </a:t>
            </a:r>
            <a:r>
              <a:rPr lang="es-CO" sz="1400" b="0" i="0" dirty="0">
                <a:solidFill>
                  <a:schemeClr val="accent1"/>
                </a:solidFill>
                <a:effectLst/>
                <a:latin typeface="Arial" panose="020B0604020202020204" pitchFamily="34" charset="0"/>
                <a:cs typeface="Arial" panose="020B0604020202020204" pitchFamily="34" charset="0"/>
              </a:rPr>
              <a:t>http://hdl.handle.net/11520/14316</a:t>
            </a:r>
            <a:r>
              <a:rPr lang="es-CO" sz="1400" b="0" i="0" dirty="0">
                <a:solidFill>
                  <a:schemeClr val="bg2">
                    <a:lumMod val="50000"/>
                  </a:schemeClr>
                </a:solidFill>
                <a:effectLst/>
                <a:latin typeface="Arial" panose="020B0604020202020204" pitchFamily="34" charset="0"/>
                <a:cs typeface="Arial" panose="020B0604020202020204" pitchFamily="34" charset="0"/>
              </a:rPr>
              <a:t>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Ortiz,B.Bolivar,J.Sinchi,G.Carlos,J.(2022). Propuesta de un manual de diseño, estandarización y fabricación de turbinas tipo tornillo de Arquímedes para pequeñas centrales hidroeléctricas. Universidad politecnica salesiana del ecuador. Obtenido de: </a:t>
            </a:r>
            <a:r>
              <a:rPr lang="es-CO" sz="1400" b="0" i="0" u="sng" strike="noStrike" dirty="0">
                <a:solidFill>
                  <a:schemeClr val="bg2">
                    <a:lumMod val="50000"/>
                  </a:schemeClr>
                </a:solidFill>
                <a:effectLst/>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https://dspace.ups.edu.ec/handle/123456789/2405</a:t>
            </a:r>
            <a:r>
              <a:rPr lang="es-CO" sz="1400" b="0" i="0" dirty="0">
                <a:solidFill>
                  <a:schemeClr val="bg2">
                    <a:lumMod val="50000"/>
                  </a:schemeClr>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43906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00A02736-0B41-7441-A257-0B833CF4BF47}"/>
              </a:ext>
            </a:extLst>
          </p:cNvPr>
          <p:cNvSpPr txBox="1"/>
          <p:nvPr/>
        </p:nvSpPr>
        <p:spPr>
          <a:xfrm>
            <a:off x="1897038" y="1788006"/>
            <a:ext cx="5500047" cy="769441"/>
          </a:xfrm>
          <a:prstGeom prst="rect">
            <a:avLst/>
          </a:prstGeom>
          <a:noFill/>
        </p:spPr>
        <p:txBody>
          <a:bodyPr wrap="square" rtlCol="0">
            <a:spAutoFit/>
          </a:bodyPr>
          <a:lstStyle/>
          <a:p>
            <a:r>
              <a:rPr lang="es-CO" sz="4400" b="1" dirty="0" smtClean="0">
                <a:latin typeface="Arial" panose="020B0604020202020204" pitchFamily="34" charset="0"/>
                <a:cs typeface="Arial" panose="020B0604020202020204" pitchFamily="34" charset="0"/>
              </a:rPr>
              <a:t>GRACIAS POR VER</a:t>
            </a:r>
            <a:endParaRPr lang="es-CO" sz="4400" b="1" dirty="0">
              <a:latin typeface="Arial" panose="020B0604020202020204" pitchFamily="34" charset="0"/>
              <a:cs typeface="Arial" panose="020B0604020202020204" pitchFamily="34" charset="0"/>
            </a:endParaRPr>
          </a:p>
        </p:txBody>
      </p:sp>
      <p:sp>
        <p:nvSpPr>
          <p:cNvPr id="5" name="CuadroTexto 4">
            <a:extLst>
              <a:ext uri="{FF2B5EF4-FFF2-40B4-BE49-F238E27FC236}">
                <a16:creationId xmlns="" xmlns:a16="http://schemas.microsoft.com/office/drawing/2014/main" id="{00A02736-0B41-7441-A257-0B833CF4BF47}"/>
              </a:ext>
            </a:extLst>
          </p:cNvPr>
          <p:cNvSpPr txBox="1"/>
          <p:nvPr/>
        </p:nvSpPr>
        <p:spPr>
          <a:xfrm>
            <a:off x="1897038" y="2712271"/>
            <a:ext cx="5500047" cy="1200329"/>
          </a:xfrm>
          <a:prstGeom prst="rect">
            <a:avLst/>
          </a:prstGeom>
          <a:noFill/>
        </p:spPr>
        <p:txBody>
          <a:bodyPr wrap="square" rtlCol="0">
            <a:spAutoFit/>
          </a:bodyPr>
          <a:lstStyle/>
          <a:p>
            <a:r>
              <a:rPr lang="es-CO" dirty="0" smtClean="0">
                <a:latin typeface="Arial" panose="020B0604020202020204" pitchFamily="34" charset="0"/>
                <a:cs typeface="Arial" panose="020B0604020202020204" pitchFamily="34" charset="0"/>
              </a:rPr>
              <a:t>A continuación la pagina web del proyecto con la demostración del arduino</a:t>
            </a:r>
          </a:p>
          <a:p>
            <a:endParaRPr lang="es-CO" dirty="0">
              <a:latin typeface="Arial" panose="020B0604020202020204" pitchFamily="34" charset="0"/>
              <a:cs typeface="Arial" panose="020B0604020202020204" pitchFamily="34" charset="0"/>
            </a:endParaRPr>
          </a:p>
          <a:p>
            <a:r>
              <a:rPr lang="es-CO" u="sng" dirty="0">
                <a:solidFill>
                  <a:srgbClr val="0070C0"/>
                </a:solidFill>
                <a:hlinkClick r:id="rId3"/>
              </a:rPr>
              <a:t>h</a:t>
            </a:r>
            <a:r>
              <a:rPr lang="es-CO" u="sng" dirty="0" smtClean="0">
                <a:solidFill>
                  <a:srgbClr val="0070C0"/>
                </a:solidFill>
                <a:hlinkClick r:id="rId3"/>
              </a:rPr>
              <a:t>ttps</a:t>
            </a:r>
            <a:r>
              <a:rPr lang="es-CO" u="sng" dirty="0">
                <a:solidFill>
                  <a:srgbClr val="0070C0"/>
                </a:solidFill>
                <a:hlinkClick r:id="rId3"/>
              </a:rPr>
              <a:t>://</a:t>
            </a:r>
            <a:r>
              <a:rPr lang="es-CO" u="sng" dirty="0" smtClean="0">
                <a:solidFill>
                  <a:srgbClr val="0070C0"/>
                </a:solidFill>
                <a:hlinkClick r:id="rId3"/>
              </a:rPr>
              <a:t>jose22468.github.io/proyecto/</a:t>
            </a:r>
            <a:r>
              <a:rPr lang="es-CO" u="sng" dirty="0" smtClean="0">
                <a:solidFill>
                  <a:srgbClr val="0070C0"/>
                </a:solidFill>
              </a:rPr>
              <a:t>teléfono.html</a:t>
            </a:r>
          </a:p>
        </p:txBody>
      </p:sp>
    </p:spTree>
    <p:extLst>
      <p:ext uri="{BB962C8B-B14F-4D97-AF65-F5344CB8AC3E}">
        <p14:creationId xmlns:p14="http://schemas.microsoft.com/office/powerpoint/2010/main" val="13231642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 xmlns:a16="http://schemas.microsoft.com/office/drawing/2014/main" id="{138BDFCF-467E-E8C5-E202-7BA0A4A7B230}"/>
              </a:ext>
            </a:extLst>
          </p:cNvPr>
          <p:cNvSpPr>
            <a:spLocks noChangeArrowheads="1"/>
          </p:cNvSpPr>
          <p:nvPr/>
        </p:nvSpPr>
        <p:spPr bwMode="auto">
          <a:xfrm>
            <a:off x="694995" y="1062334"/>
            <a:ext cx="2595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2400" b="0" i="0" u="none" strike="noStrike" cap="none" normalizeH="0" baseline="0" dirty="0">
                <a:ln>
                  <a:noFill/>
                </a:ln>
                <a:solidFill>
                  <a:schemeClr val="accent1"/>
                </a:solidFill>
                <a:effectLst/>
                <a:latin typeface="Arial" panose="020B0604020202020204" pitchFamily="34" charset="0"/>
              </a:rPr>
              <a:t>PROBLEMÁTICA</a:t>
            </a:r>
          </a:p>
        </p:txBody>
      </p:sp>
      <p:sp>
        <p:nvSpPr>
          <p:cNvPr id="4" name="CuadroTexto 3">
            <a:extLst>
              <a:ext uri="{FF2B5EF4-FFF2-40B4-BE49-F238E27FC236}">
                <a16:creationId xmlns="" xmlns:a16="http://schemas.microsoft.com/office/drawing/2014/main" id="{B0568AD7-A93A-2EFE-22B3-3ADDACB00731}"/>
              </a:ext>
            </a:extLst>
          </p:cNvPr>
          <p:cNvSpPr txBox="1"/>
          <p:nvPr/>
        </p:nvSpPr>
        <p:spPr>
          <a:xfrm>
            <a:off x="694995" y="1718496"/>
            <a:ext cx="3952568" cy="4247317"/>
          </a:xfrm>
          <a:prstGeom prst="rect">
            <a:avLst/>
          </a:prstGeom>
          <a:noFill/>
        </p:spPr>
        <p:txBody>
          <a:bodyPr wrap="square" rtlCol="0">
            <a:spAutoFit/>
          </a:bodyPr>
          <a:lstStyle/>
          <a:p>
            <a:r>
              <a:rPr lang="x-none" b="0" i="0" dirty="0">
                <a:solidFill>
                  <a:schemeClr val="bg2">
                    <a:lumMod val="50000"/>
                  </a:schemeClr>
                </a:solidFill>
                <a:effectLst/>
                <a:latin typeface="Arial" panose="020B0604020202020204" pitchFamily="34" charset="0"/>
                <a:cs typeface="Arial" panose="020B0604020202020204" pitchFamily="34" charset="0"/>
              </a:rPr>
              <a:t>El problema radica en la necesidad de comprender y analizar el funcionamiento del sistema de riego ideado por Leonardo da Vinci en un contexto real. A través de la construcción y prueba de un modelo funcional inspirado en los sistemas de riego de Da Vinci, se busca evaluar su aplicabilidad en cultivos como la lechuga crespa (Lactuca sativa) en Bogotá, contribuyendo a la recuperación de tecnologías hidráulicas históricas y su posible implementación. Asimismo, este proyecto se enmarca en el ODS 6 </a:t>
            </a:r>
            <a:endParaRPr lang="es-CO" dirty="0">
              <a:solidFill>
                <a:schemeClr val="bg2">
                  <a:lumMod val="50000"/>
                </a:schemeClr>
              </a:solidFill>
              <a:latin typeface="Arial" panose="020B0604020202020204" pitchFamily="34" charset="0"/>
              <a:cs typeface="Arial" panose="020B0604020202020204" pitchFamily="34" charset="0"/>
            </a:endParaRPr>
          </a:p>
        </p:txBody>
      </p:sp>
      <p:pic>
        <p:nvPicPr>
          <p:cNvPr id="1029" name="Picture 5" descr="Cómo cultivar lechugas">
            <a:extLst>
              <a:ext uri="{FF2B5EF4-FFF2-40B4-BE49-F238E27FC236}">
                <a16:creationId xmlns="" xmlns:a16="http://schemas.microsoft.com/office/drawing/2014/main" id="{11E8C58A-9A28-0EE8-0ED2-2378EEAD1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63" y="2286000"/>
            <a:ext cx="3810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0644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C81CCF75-A9E5-68E1-D2A5-5138DA321DB7}"/>
              </a:ext>
            </a:extLst>
          </p:cNvPr>
          <p:cNvSpPr txBox="1"/>
          <p:nvPr/>
        </p:nvSpPr>
        <p:spPr>
          <a:xfrm>
            <a:off x="4572001" y="1720839"/>
            <a:ext cx="4202847" cy="3970318"/>
          </a:xfrm>
          <a:prstGeom prst="rect">
            <a:avLst/>
          </a:prstGeom>
          <a:noFill/>
        </p:spPr>
        <p:txBody>
          <a:bodyPr wrap="square" rtlCol="0">
            <a:spAutoFit/>
          </a:bodyPr>
          <a:lstStyle/>
          <a:p>
            <a:r>
              <a:rPr lang="x-none" b="0" i="0" dirty="0">
                <a:solidFill>
                  <a:schemeClr val="bg2">
                    <a:lumMod val="50000"/>
                  </a:schemeClr>
                </a:solidFill>
                <a:effectLst/>
                <a:latin typeface="Arial" panose="020B0604020202020204" pitchFamily="34" charset="0"/>
                <a:cs typeface="Arial" panose="020B0604020202020204" pitchFamily="34" charset="0"/>
              </a:rPr>
              <a:t>Por medio de la construcción de un prototipo funcional, se pretende mostrar lo innovador de la maquinaria de Da Vinci, generar datos experimentales sobre su eficiencia y, finalmente, implementar el modelo en un pequeño cultivo de lechuga crespa. Este cultivo se seleccionó por su crecimiento rápido, su requerimiento de humedad constante sin encharcamientos y la posibilidad de monitorear parámetros como humedad del suelo, salud de las plantas y tiempo de crecimiento.</a:t>
            </a:r>
            <a:endParaRPr lang="es-CO" dirty="0">
              <a:solidFill>
                <a:schemeClr val="bg2">
                  <a:lumMod val="50000"/>
                </a:schemeClr>
              </a:solidFill>
              <a:latin typeface="Arial" panose="020B0604020202020204" pitchFamily="34" charset="0"/>
              <a:cs typeface="Arial" panose="020B0604020202020204" pitchFamily="34" charset="0"/>
            </a:endParaRPr>
          </a:p>
        </p:txBody>
      </p:sp>
      <p:pic>
        <p:nvPicPr>
          <p:cNvPr id="2050" name="Picture 2" descr="bomba de parafuso arquimediano, ilustração vintage. 13512390 Vetor no  Vecteezy">
            <a:extLst>
              <a:ext uri="{FF2B5EF4-FFF2-40B4-BE49-F238E27FC236}">
                <a16:creationId xmlns="" xmlns:a16="http://schemas.microsoft.com/office/drawing/2014/main" id="{C8410E01-ABE5-4E0C-5732-975092C9B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63" y="2644487"/>
            <a:ext cx="3797157" cy="285381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 xmlns:a16="http://schemas.microsoft.com/office/drawing/2014/main" id="{526B9F72-5EAA-23D5-096A-6A446BD36734}"/>
              </a:ext>
            </a:extLst>
          </p:cNvPr>
          <p:cNvSpPr txBox="1"/>
          <p:nvPr/>
        </p:nvSpPr>
        <p:spPr>
          <a:xfrm>
            <a:off x="648663" y="1166843"/>
            <a:ext cx="4202847" cy="461665"/>
          </a:xfrm>
          <a:prstGeom prst="rect">
            <a:avLst/>
          </a:prstGeom>
          <a:noFill/>
        </p:spPr>
        <p:txBody>
          <a:bodyPr wrap="square" rtlCol="0">
            <a:spAutoFit/>
          </a:bodyPr>
          <a:lstStyle/>
          <a:p>
            <a:r>
              <a:rPr lang="x-none" sz="2400" b="0" i="0" dirty="0">
                <a:solidFill>
                  <a:schemeClr val="accent1"/>
                </a:solidFill>
                <a:effectLst/>
                <a:latin typeface="Arial" panose="020B0604020202020204" pitchFamily="34" charset="0"/>
                <a:cs typeface="Arial" panose="020B0604020202020204" pitchFamily="34" charset="0"/>
              </a:rPr>
              <a:t>DA VINCI (1452-1519)</a:t>
            </a:r>
            <a:endParaRPr lang="es-CO" sz="24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0187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CECD12DD-CCB2-A38D-5E58-BD3AA6920AF2}"/>
              </a:ext>
            </a:extLst>
          </p:cNvPr>
          <p:cNvSpPr txBox="1"/>
          <p:nvPr/>
        </p:nvSpPr>
        <p:spPr>
          <a:xfrm>
            <a:off x="371720" y="1801663"/>
            <a:ext cx="3757828" cy="1492716"/>
          </a:xfrm>
          <a:prstGeom prst="rect">
            <a:avLst/>
          </a:prstGeom>
          <a:noFill/>
        </p:spPr>
        <p:txBody>
          <a:bodyPr wrap="square" rtlCol="0">
            <a:spAutoFit/>
          </a:bodyPr>
          <a:lstStyle/>
          <a:p>
            <a:r>
              <a:rPr lang="x-none" sz="1300" b="1" i="0" dirty="0">
                <a:solidFill>
                  <a:schemeClr val="bg2">
                    <a:lumMod val="50000"/>
                  </a:schemeClr>
                </a:solidFill>
                <a:effectLst/>
                <a:latin typeface="Arial" panose="020B0604020202020204" pitchFamily="34" charset="0"/>
                <a:cs typeface="Arial" panose="020B0604020202020204" pitchFamily="34" charset="0"/>
              </a:rPr>
              <a:t>Movimiento helicoidal:</a:t>
            </a:r>
            <a:r>
              <a:rPr lang="x-none" sz="1300" b="0" i="0" dirty="0">
                <a:solidFill>
                  <a:schemeClr val="bg2">
                    <a:lumMod val="50000"/>
                  </a:schemeClr>
                </a:solidFill>
                <a:effectLst/>
                <a:latin typeface="Arial" panose="020B0604020202020204" pitchFamily="34" charset="0"/>
                <a:cs typeface="Arial" panose="020B0604020202020204" pitchFamily="34" charset="0"/>
              </a:rPr>
              <a:t> El tornillo de Arquímedes eleva agua mediante la rotación de una hélice incrustada en el interior o alrededor de un tubo. Al girar con cierto ángulo, captura el agua en compartimentos formados entre la hélice y las paredes del tubo, llevándola hacia arriba.</a:t>
            </a:r>
            <a:endParaRPr lang="es-CO" sz="1300" dirty="0">
              <a:solidFill>
                <a:schemeClr val="bg2">
                  <a:lumMod val="50000"/>
                </a:schemeClr>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 xmlns:a16="http://schemas.microsoft.com/office/drawing/2014/main" id="{A20F9613-FDAF-11B2-4D06-BC12E7AA03FF}"/>
              </a:ext>
            </a:extLst>
          </p:cNvPr>
          <p:cNvSpPr txBox="1"/>
          <p:nvPr/>
        </p:nvSpPr>
        <p:spPr>
          <a:xfrm>
            <a:off x="4485967" y="1803009"/>
            <a:ext cx="4330663" cy="1292662"/>
          </a:xfrm>
          <a:prstGeom prst="rect">
            <a:avLst/>
          </a:prstGeom>
          <a:noFill/>
        </p:spPr>
        <p:txBody>
          <a:bodyPr wrap="square" rtlCol="0">
            <a:spAutoFit/>
          </a:bodyPr>
          <a:lstStyle/>
          <a:p>
            <a:r>
              <a:rPr lang="x-none" sz="1300" b="1" i="0" dirty="0">
                <a:solidFill>
                  <a:schemeClr val="bg2">
                    <a:lumMod val="50000"/>
                  </a:schemeClr>
                </a:solidFill>
                <a:effectLst/>
                <a:latin typeface="Arial" panose="020B0604020202020204" pitchFamily="34" charset="0"/>
                <a:cs typeface="Arial" panose="020B0604020202020204" pitchFamily="34" charset="0"/>
              </a:rPr>
              <a:t>Eficiencia hidráulica: </a:t>
            </a:r>
            <a:r>
              <a:rPr lang="x-none" sz="1300" b="0" i="0" dirty="0">
                <a:solidFill>
                  <a:schemeClr val="bg2">
                    <a:lumMod val="50000"/>
                  </a:schemeClr>
                </a:solidFill>
                <a:effectLst/>
                <a:latin typeface="Arial" panose="020B0604020202020204" pitchFamily="34" charset="0"/>
                <a:cs typeface="Arial" panose="020B0604020202020204" pitchFamily="34" charset="0"/>
              </a:rPr>
              <a:t>Se modela frecuentemente como una función lineal (por ejemplo, V(t) = k·t, donde V es volumen elevado y t tiempo), siempre que la rotación sea constante. En este proyecto se estimó un caudal aproximado de 43.75 ml/s cuando el tornillo rota a razón de una vuelta cada 4 s.</a:t>
            </a:r>
            <a:r>
              <a:rPr lang="x-none" sz="1300" b="1" i="0" dirty="0">
                <a:solidFill>
                  <a:schemeClr val="bg2">
                    <a:lumMod val="50000"/>
                  </a:schemeClr>
                </a:solidFill>
                <a:effectLst/>
                <a:latin typeface="Arial" panose="020B0604020202020204" pitchFamily="34" charset="0"/>
                <a:cs typeface="Arial" panose="020B0604020202020204" pitchFamily="34" charset="0"/>
              </a:rPr>
              <a:t> </a:t>
            </a:r>
            <a:endParaRPr lang="x-none" sz="1300" dirty="0">
              <a:solidFill>
                <a:schemeClr val="bg2">
                  <a:lumMod val="50000"/>
                </a:schemeClr>
              </a:solidFill>
              <a:effectLst/>
              <a:latin typeface="Arial" panose="020B0604020202020204" pitchFamily="34" charset="0"/>
              <a:cs typeface="Arial" panose="020B0604020202020204" pitchFamily="34" charset="0"/>
            </a:endParaRPr>
          </a:p>
        </p:txBody>
      </p:sp>
      <p:sp>
        <p:nvSpPr>
          <p:cNvPr id="4" name="CuadroTexto 3">
            <a:extLst>
              <a:ext uri="{FF2B5EF4-FFF2-40B4-BE49-F238E27FC236}">
                <a16:creationId xmlns="" xmlns:a16="http://schemas.microsoft.com/office/drawing/2014/main" id="{4D7E212F-7192-57F2-EA57-7E07913F9D3C}"/>
              </a:ext>
            </a:extLst>
          </p:cNvPr>
          <p:cNvSpPr txBox="1"/>
          <p:nvPr/>
        </p:nvSpPr>
        <p:spPr>
          <a:xfrm>
            <a:off x="4399934" y="5096680"/>
            <a:ext cx="4502728" cy="892552"/>
          </a:xfrm>
          <a:prstGeom prst="rect">
            <a:avLst/>
          </a:prstGeom>
          <a:noFill/>
        </p:spPr>
        <p:txBody>
          <a:bodyPr wrap="square" rtlCol="0">
            <a:spAutoFit/>
          </a:bodyPr>
          <a:lstStyle/>
          <a:p>
            <a:r>
              <a:rPr lang="x-none" sz="1300" b="1" i="0" dirty="0">
                <a:solidFill>
                  <a:schemeClr val="bg2">
                    <a:lumMod val="50000"/>
                  </a:schemeClr>
                </a:solidFill>
                <a:effectLst/>
                <a:latin typeface="Arial" panose="020B0604020202020204" pitchFamily="34" charset="0"/>
                <a:cs typeface="Arial" panose="020B0604020202020204" pitchFamily="34" charset="0"/>
              </a:rPr>
              <a:t>Cálculo de caudal y pendiente:</a:t>
            </a:r>
            <a:r>
              <a:rPr lang="x-none" sz="1300" b="0" i="0" dirty="0">
                <a:solidFill>
                  <a:schemeClr val="bg2">
                    <a:lumMod val="50000"/>
                  </a:schemeClr>
                </a:solidFill>
                <a:effectLst/>
                <a:latin typeface="Arial" panose="020B0604020202020204" pitchFamily="34" charset="0"/>
                <a:cs typeface="Arial" panose="020B0604020202020204" pitchFamily="34" charset="0"/>
              </a:rPr>
              <a:t> La velocidad de rotación y la inclinación determinan el caudal (volumen/tiempo). Para un cultivo específico, se debe ajustar el flujo para satisfacer la demanda sin encharcamiento</a:t>
            </a:r>
            <a:r>
              <a:rPr lang="x-none" sz="1300" b="1" i="0" dirty="0">
                <a:solidFill>
                  <a:schemeClr val="bg2">
                    <a:lumMod val="50000"/>
                  </a:schemeClr>
                </a:solidFill>
                <a:effectLst/>
                <a:latin typeface="Arial" panose="020B0604020202020204" pitchFamily="34" charset="0"/>
                <a:cs typeface="Arial" panose="020B0604020202020204" pitchFamily="34" charset="0"/>
              </a:rPr>
              <a:t>.</a:t>
            </a:r>
            <a:endParaRPr lang="x-none" sz="1300" dirty="0">
              <a:solidFill>
                <a:schemeClr val="bg2">
                  <a:lumMod val="50000"/>
                </a:schemeClr>
              </a:solidFill>
              <a:effectLst/>
              <a:latin typeface="Arial" panose="020B0604020202020204" pitchFamily="34" charset="0"/>
              <a:cs typeface="Arial" panose="020B0604020202020204" pitchFamily="34" charset="0"/>
            </a:endParaRPr>
          </a:p>
        </p:txBody>
      </p:sp>
      <p:pic>
        <p:nvPicPr>
          <p:cNvPr id="6" name="Imagen 5" descr="Imagen que contiene Gráfico&#10;&#10;El contenido generado por IA puede ser incorrecto.">
            <a:extLst>
              <a:ext uri="{FF2B5EF4-FFF2-40B4-BE49-F238E27FC236}">
                <a16:creationId xmlns="" xmlns:a16="http://schemas.microsoft.com/office/drawing/2014/main" id="{481FCB57-EBC8-3DD8-83D6-9A7E36CA0731}"/>
              </a:ext>
            </a:extLst>
          </p:cNvPr>
          <p:cNvPicPr>
            <a:picLocks noChangeAspect="1"/>
          </p:cNvPicPr>
          <p:nvPr/>
        </p:nvPicPr>
        <p:blipFill>
          <a:blip r:embed="rId2"/>
          <a:stretch>
            <a:fillRect/>
          </a:stretch>
        </p:blipFill>
        <p:spPr>
          <a:xfrm>
            <a:off x="693396" y="3294379"/>
            <a:ext cx="2870258" cy="2694853"/>
          </a:xfrm>
          <a:prstGeom prst="rect">
            <a:avLst/>
          </a:prstGeom>
        </p:spPr>
      </p:pic>
      <p:pic>
        <p:nvPicPr>
          <p:cNvPr id="8" name="Imagen 7" descr="Imagen que contiene pasto, café, pájaro, parado&#10;&#10;El contenido generado por IA puede ser incorrecto.">
            <a:extLst>
              <a:ext uri="{FF2B5EF4-FFF2-40B4-BE49-F238E27FC236}">
                <a16:creationId xmlns="" xmlns:a16="http://schemas.microsoft.com/office/drawing/2014/main" id="{22AD5AEC-854D-87F7-B5CD-F1AC3D55E561}"/>
              </a:ext>
            </a:extLst>
          </p:cNvPr>
          <p:cNvPicPr>
            <a:picLocks noChangeAspect="1"/>
          </p:cNvPicPr>
          <p:nvPr/>
        </p:nvPicPr>
        <p:blipFill>
          <a:blip r:embed="rId3"/>
          <a:stretch>
            <a:fillRect/>
          </a:stretch>
        </p:blipFill>
        <p:spPr>
          <a:xfrm>
            <a:off x="5540260" y="3128065"/>
            <a:ext cx="2497394" cy="1873046"/>
          </a:xfrm>
          <a:prstGeom prst="rect">
            <a:avLst/>
          </a:prstGeom>
        </p:spPr>
      </p:pic>
      <p:sp>
        <p:nvSpPr>
          <p:cNvPr id="9" name="CuadroTexto 8">
            <a:extLst>
              <a:ext uri="{FF2B5EF4-FFF2-40B4-BE49-F238E27FC236}">
                <a16:creationId xmlns="" xmlns:a16="http://schemas.microsoft.com/office/drawing/2014/main" id="{5FC602EE-6320-47E2-E528-C6AECFDB4772}"/>
              </a:ext>
            </a:extLst>
          </p:cNvPr>
          <p:cNvSpPr txBox="1"/>
          <p:nvPr/>
        </p:nvSpPr>
        <p:spPr>
          <a:xfrm>
            <a:off x="2344370" y="1091726"/>
            <a:ext cx="4455259" cy="369332"/>
          </a:xfrm>
          <a:prstGeom prst="rect">
            <a:avLst/>
          </a:prstGeom>
          <a:noFill/>
        </p:spPr>
        <p:txBody>
          <a:bodyPr wrap="none" rtlCol="0">
            <a:spAutoFit/>
          </a:bodyPr>
          <a:lstStyle/>
          <a:p>
            <a:r>
              <a:rPr lang="x-none" b="0" i="0" dirty="0">
                <a:solidFill>
                  <a:schemeClr val="accent1"/>
                </a:solidFill>
                <a:effectLst/>
                <a:latin typeface="Arial" panose="020B0604020202020204" pitchFamily="34" charset="0"/>
                <a:cs typeface="Arial" panose="020B0604020202020204" pitchFamily="34" charset="0"/>
              </a:rPr>
              <a:t>PRINCIPIOS FÍSICOS Y MATEMÁTICOS</a:t>
            </a:r>
            <a:endParaRPr lang="es-CO"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132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 xmlns:a16="http://schemas.microsoft.com/office/drawing/2014/main" id="{741F8CF1-9616-8641-0D8A-B1D6AE01E29A}"/>
              </a:ext>
            </a:extLst>
          </p:cNvPr>
          <p:cNvSpPr txBox="1"/>
          <p:nvPr/>
        </p:nvSpPr>
        <p:spPr>
          <a:xfrm>
            <a:off x="2961967" y="1044366"/>
            <a:ext cx="3220065" cy="369332"/>
          </a:xfrm>
          <a:prstGeom prst="rect">
            <a:avLst/>
          </a:prstGeom>
          <a:noFill/>
        </p:spPr>
        <p:txBody>
          <a:bodyPr wrap="square">
            <a:spAutoFit/>
          </a:bodyPr>
          <a:lstStyle/>
          <a:p>
            <a:pPr algn="l" rtl="0"/>
            <a:r>
              <a:rPr lang="x-none" b="0" i="0" dirty="0">
                <a:solidFill>
                  <a:schemeClr val="accent1"/>
                </a:solidFill>
                <a:effectLst/>
                <a:latin typeface="Arial" panose="020B0604020202020204" pitchFamily="34" charset="0"/>
                <a:cs typeface="Arial" panose="020B0604020202020204" pitchFamily="34" charset="0"/>
              </a:rPr>
              <a:t>DISEÑO Y PLANIFICACIÓN</a:t>
            </a:r>
            <a:endParaRPr lang="x-none" dirty="0">
              <a:solidFill>
                <a:schemeClr val="accent1"/>
              </a:solidFill>
              <a:effectLst/>
              <a:latin typeface="Arial" panose="020B0604020202020204" pitchFamily="34" charset="0"/>
              <a:cs typeface="Arial" panose="020B0604020202020204" pitchFamily="34" charset="0"/>
            </a:endParaRPr>
          </a:p>
        </p:txBody>
      </p:sp>
      <p:sp>
        <p:nvSpPr>
          <p:cNvPr id="7" name="CuadroTexto 6">
            <a:extLst>
              <a:ext uri="{FF2B5EF4-FFF2-40B4-BE49-F238E27FC236}">
                <a16:creationId xmlns="" xmlns:a16="http://schemas.microsoft.com/office/drawing/2014/main" id="{E2339D6F-687D-36F9-DF2A-5ADCAB18C83A}"/>
              </a:ext>
            </a:extLst>
          </p:cNvPr>
          <p:cNvSpPr txBox="1"/>
          <p:nvPr/>
        </p:nvSpPr>
        <p:spPr>
          <a:xfrm>
            <a:off x="4571999" y="1842981"/>
            <a:ext cx="3819832" cy="3693319"/>
          </a:xfrm>
          <a:prstGeom prst="rect">
            <a:avLst/>
          </a:prstGeom>
          <a:noFill/>
        </p:spPr>
        <p:txBody>
          <a:bodyPr wrap="square">
            <a:spAutoFit/>
          </a:bodyPr>
          <a:lstStyle/>
          <a:p>
            <a:pPr algn="l" rtl="0"/>
            <a:r>
              <a:rPr lang="x-none" b="0" i="0" dirty="0">
                <a:solidFill>
                  <a:schemeClr val="bg2">
                    <a:lumMod val="50000"/>
                  </a:schemeClr>
                </a:solidFill>
                <a:effectLst/>
                <a:latin typeface="Arial" panose="020B0604020202020204" pitchFamily="34" charset="0"/>
                <a:cs typeface="Arial" panose="020B0604020202020204" pitchFamily="34" charset="0"/>
              </a:rPr>
              <a:t>Se construyó una base de madera con palos de balsa y tablas, donde se instaló el tornillo de Arquímedes hecho con un tubo PVC y una manguera helicoidal. El sistema se conectó a un balde inferior como fuente de agua y un canal superior para distribuir el riego. La automatización parcial se logró con un Arduino Uno, un servo motor y una pantalla LCD, ensamblados en protoboard para controlar el movimiento del tornillo.</a:t>
            </a:r>
            <a:endParaRPr lang="x-none" dirty="0">
              <a:solidFill>
                <a:schemeClr val="bg2">
                  <a:lumMod val="50000"/>
                </a:schemeClr>
              </a:solidFill>
              <a:effectLst/>
              <a:latin typeface="Arial" panose="020B0604020202020204" pitchFamily="34" charset="0"/>
              <a:cs typeface="Arial" panose="020B0604020202020204" pitchFamily="34" charset="0"/>
            </a:endParaRPr>
          </a:p>
        </p:txBody>
      </p:sp>
      <p:pic>
        <p:nvPicPr>
          <p:cNvPr id="3074" name="Picture 2" descr="Imagen 1, Imagen">
            <a:extLst>
              <a:ext uri="{FF2B5EF4-FFF2-40B4-BE49-F238E27FC236}">
                <a16:creationId xmlns="" xmlns:a16="http://schemas.microsoft.com/office/drawing/2014/main" id="{D3BF770D-E14D-961E-820B-D347A937D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6" y="2099754"/>
            <a:ext cx="3819832" cy="265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94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 xmlns:a16="http://schemas.microsoft.com/office/drawing/2014/main" id="{92DD2AA6-60B7-B7F0-BB91-95357B5B64D9}"/>
              </a:ext>
            </a:extLst>
          </p:cNvPr>
          <p:cNvSpPr txBox="1"/>
          <p:nvPr/>
        </p:nvSpPr>
        <p:spPr>
          <a:xfrm>
            <a:off x="3040626" y="995205"/>
            <a:ext cx="3062748" cy="369332"/>
          </a:xfrm>
          <a:prstGeom prst="rect">
            <a:avLst/>
          </a:prstGeom>
          <a:noFill/>
        </p:spPr>
        <p:txBody>
          <a:bodyPr wrap="square">
            <a:spAutoFit/>
          </a:bodyPr>
          <a:lstStyle/>
          <a:p>
            <a:pPr algn="l" rtl="0"/>
            <a:r>
              <a:rPr lang="x-none" b="0" i="0" dirty="0">
                <a:solidFill>
                  <a:schemeClr val="accent1"/>
                </a:solidFill>
                <a:effectLst/>
                <a:latin typeface="Arial" panose="020B0604020202020204" pitchFamily="34" charset="0"/>
                <a:cs typeface="Arial" panose="020B0604020202020204" pitchFamily="34" charset="0"/>
              </a:rPr>
              <a:t>USO DE HERRAMIENTAS </a:t>
            </a:r>
            <a:endParaRPr lang="x-none" dirty="0">
              <a:solidFill>
                <a:schemeClr val="accent1"/>
              </a:solidFill>
              <a:effectLst/>
              <a:latin typeface="Arial" panose="020B0604020202020204" pitchFamily="34" charset="0"/>
              <a:cs typeface="Arial" panose="020B0604020202020204" pitchFamily="34" charset="0"/>
            </a:endParaRPr>
          </a:p>
        </p:txBody>
      </p:sp>
      <p:sp>
        <p:nvSpPr>
          <p:cNvPr id="5" name="CuadroTexto 4">
            <a:extLst>
              <a:ext uri="{FF2B5EF4-FFF2-40B4-BE49-F238E27FC236}">
                <a16:creationId xmlns="" xmlns:a16="http://schemas.microsoft.com/office/drawing/2014/main" id="{E13F291A-AD3B-5550-5EEE-B55931CC7924}"/>
              </a:ext>
            </a:extLst>
          </p:cNvPr>
          <p:cNvSpPr txBox="1"/>
          <p:nvPr/>
        </p:nvSpPr>
        <p:spPr>
          <a:xfrm>
            <a:off x="1022555" y="5272237"/>
            <a:ext cx="1263445" cy="369332"/>
          </a:xfrm>
          <a:prstGeom prst="rect">
            <a:avLst/>
          </a:prstGeom>
          <a:noFill/>
        </p:spPr>
        <p:txBody>
          <a:bodyPr wrap="square">
            <a:spAutoFit/>
          </a:bodyPr>
          <a:lstStyle/>
          <a:p>
            <a:pPr algn="l" rtl="0"/>
            <a:r>
              <a:rPr lang="x-none" i="0" dirty="0">
                <a:solidFill>
                  <a:schemeClr val="accent1"/>
                </a:solidFill>
                <a:effectLst/>
                <a:latin typeface="Arial" panose="020B0604020202020204" pitchFamily="34" charset="0"/>
                <a:cs typeface="Arial" panose="020B0604020202020204" pitchFamily="34" charset="0"/>
              </a:rPr>
              <a:t>ARDUINO</a:t>
            </a:r>
            <a:endParaRPr lang="x-none" dirty="0">
              <a:solidFill>
                <a:schemeClr val="accent1"/>
              </a:solidFill>
              <a:effectLst/>
              <a:latin typeface="Arial" panose="020B0604020202020204" pitchFamily="34" charset="0"/>
              <a:cs typeface="Arial" panose="020B0604020202020204" pitchFamily="34" charset="0"/>
            </a:endParaRPr>
          </a:p>
        </p:txBody>
      </p:sp>
      <p:sp>
        <p:nvSpPr>
          <p:cNvPr id="7" name="CuadroTexto 6">
            <a:extLst>
              <a:ext uri="{FF2B5EF4-FFF2-40B4-BE49-F238E27FC236}">
                <a16:creationId xmlns="" xmlns:a16="http://schemas.microsoft.com/office/drawing/2014/main" id="{9DFF5952-20EB-88C3-99F8-8910630EB241}"/>
              </a:ext>
            </a:extLst>
          </p:cNvPr>
          <p:cNvSpPr txBox="1"/>
          <p:nvPr/>
        </p:nvSpPr>
        <p:spPr>
          <a:xfrm>
            <a:off x="3782961" y="1606345"/>
            <a:ext cx="1578077" cy="369332"/>
          </a:xfrm>
          <a:prstGeom prst="rect">
            <a:avLst/>
          </a:prstGeom>
          <a:noFill/>
        </p:spPr>
        <p:txBody>
          <a:bodyPr wrap="square">
            <a:spAutoFit/>
          </a:bodyPr>
          <a:lstStyle/>
          <a:p>
            <a:pPr algn="l" rtl="0"/>
            <a:r>
              <a:rPr lang="x-none" i="0" dirty="0">
                <a:solidFill>
                  <a:schemeClr val="accent1"/>
                </a:solidFill>
                <a:effectLst/>
                <a:latin typeface="Arial" panose="020B0604020202020204" pitchFamily="34" charset="0"/>
                <a:cs typeface="Arial" panose="020B0604020202020204" pitchFamily="34" charset="0"/>
              </a:rPr>
              <a:t>TINKERCAD</a:t>
            </a:r>
            <a:endParaRPr lang="x-none" dirty="0">
              <a:solidFill>
                <a:schemeClr val="accent1"/>
              </a:solidFill>
              <a:effectLst/>
              <a:latin typeface="Arial" panose="020B0604020202020204" pitchFamily="34" charset="0"/>
              <a:cs typeface="Arial" panose="020B0604020202020204" pitchFamily="34" charset="0"/>
            </a:endParaRPr>
          </a:p>
        </p:txBody>
      </p:sp>
      <p:sp>
        <p:nvSpPr>
          <p:cNvPr id="9" name="CuadroTexto 8">
            <a:extLst>
              <a:ext uri="{FF2B5EF4-FFF2-40B4-BE49-F238E27FC236}">
                <a16:creationId xmlns="" xmlns:a16="http://schemas.microsoft.com/office/drawing/2014/main" id="{B556F19B-D090-FD7E-346A-A5846174B859}"/>
              </a:ext>
            </a:extLst>
          </p:cNvPr>
          <p:cNvSpPr txBox="1"/>
          <p:nvPr/>
        </p:nvSpPr>
        <p:spPr>
          <a:xfrm>
            <a:off x="6103374" y="5272237"/>
            <a:ext cx="2433484" cy="369332"/>
          </a:xfrm>
          <a:prstGeom prst="rect">
            <a:avLst/>
          </a:prstGeom>
          <a:noFill/>
        </p:spPr>
        <p:txBody>
          <a:bodyPr wrap="square">
            <a:spAutoFit/>
          </a:bodyPr>
          <a:lstStyle/>
          <a:p>
            <a:pPr algn="l" rtl="0"/>
            <a:r>
              <a:rPr lang="x-none" i="0" dirty="0">
                <a:solidFill>
                  <a:schemeClr val="accent1"/>
                </a:solidFill>
                <a:effectLst/>
                <a:latin typeface="Arial" panose="020B0604020202020204" pitchFamily="34" charset="0"/>
                <a:cs typeface="Arial" panose="020B0604020202020204" pitchFamily="34" charset="0"/>
              </a:rPr>
              <a:t>AUTODESK CIVIL 3D</a:t>
            </a:r>
            <a:endParaRPr lang="x-none" dirty="0">
              <a:solidFill>
                <a:schemeClr val="accent1"/>
              </a:solidFill>
              <a:effectLst/>
              <a:latin typeface="Arial" panose="020B0604020202020204" pitchFamily="34" charset="0"/>
              <a:cs typeface="Arial" panose="020B0604020202020204" pitchFamily="34" charset="0"/>
            </a:endParaRPr>
          </a:p>
        </p:txBody>
      </p:sp>
      <p:sp>
        <p:nvSpPr>
          <p:cNvPr id="11" name="CuadroTexto 10">
            <a:extLst>
              <a:ext uri="{FF2B5EF4-FFF2-40B4-BE49-F238E27FC236}">
                <a16:creationId xmlns="" xmlns:a16="http://schemas.microsoft.com/office/drawing/2014/main" id="{2CFA2921-1192-DE32-2278-7FB8E4113826}"/>
              </a:ext>
            </a:extLst>
          </p:cNvPr>
          <p:cNvSpPr txBox="1"/>
          <p:nvPr/>
        </p:nvSpPr>
        <p:spPr>
          <a:xfrm>
            <a:off x="447367" y="3088346"/>
            <a:ext cx="2738285" cy="2031325"/>
          </a:xfrm>
          <a:prstGeom prst="rect">
            <a:avLst/>
          </a:prstGeom>
          <a:noFill/>
        </p:spPr>
        <p:txBody>
          <a:bodyPr wrap="square">
            <a:spAutoFit/>
          </a:bodyPr>
          <a:lstStyle/>
          <a:p>
            <a:pPr algn="l" rtl="0"/>
            <a:r>
              <a:rPr lang="x-none" sz="1400" b="0" i="0" dirty="0">
                <a:solidFill>
                  <a:schemeClr val="bg2">
                    <a:lumMod val="50000"/>
                  </a:schemeClr>
                </a:solidFill>
                <a:effectLst/>
                <a:latin typeface="Arial" panose="020B0604020202020204" pitchFamily="34" charset="0"/>
                <a:cs typeface="Arial" panose="020B0604020202020204" pitchFamily="34" charset="0"/>
              </a:rPr>
              <a:t>Fue fundamental para automatizar el movimiento del tornillo de Arquímedes mediante el control de un motor. Además, su programación permitió pensar en futuras mejoras como la incorporación de sensores de humedad para un riego más preciso.</a:t>
            </a:r>
            <a:endParaRPr lang="x-none" sz="1400" dirty="0">
              <a:solidFill>
                <a:schemeClr val="bg2">
                  <a:lumMod val="50000"/>
                </a:schemeClr>
              </a:solidFill>
              <a:effectLst/>
              <a:latin typeface="Arial" panose="020B0604020202020204" pitchFamily="34" charset="0"/>
              <a:cs typeface="Arial" panose="020B0604020202020204" pitchFamily="34" charset="0"/>
            </a:endParaRPr>
          </a:p>
        </p:txBody>
      </p:sp>
      <p:sp>
        <p:nvSpPr>
          <p:cNvPr id="13" name="CuadroTexto 12">
            <a:extLst>
              <a:ext uri="{FF2B5EF4-FFF2-40B4-BE49-F238E27FC236}">
                <a16:creationId xmlns="" xmlns:a16="http://schemas.microsoft.com/office/drawing/2014/main" id="{71403D32-B294-DF4B-D7B5-C3B86828BEA1}"/>
              </a:ext>
            </a:extLst>
          </p:cNvPr>
          <p:cNvSpPr txBox="1"/>
          <p:nvPr/>
        </p:nvSpPr>
        <p:spPr>
          <a:xfrm>
            <a:off x="3339278" y="1975677"/>
            <a:ext cx="2465442" cy="2246769"/>
          </a:xfrm>
          <a:prstGeom prst="rect">
            <a:avLst/>
          </a:prstGeom>
          <a:noFill/>
        </p:spPr>
        <p:txBody>
          <a:bodyPr wrap="square">
            <a:spAutoFit/>
          </a:bodyPr>
          <a:lstStyle/>
          <a:p>
            <a:pPr algn="l" rtl="0"/>
            <a:r>
              <a:rPr lang="x-none" sz="1400" b="0" i="0" dirty="0">
                <a:solidFill>
                  <a:schemeClr val="bg2">
                    <a:lumMod val="50000"/>
                  </a:schemeClr>
                </a:solidFill>
                <a:effectLst/>
                <a:latin typeface="Arial" panose="020B0604020202020204" pitchFamily="34" charset="0"/>
                <a:cs typeface="Arial" panose="020B0604020202020204" pitchFamily="34" charset="0"/>
              </a:rPr>
              <a:t>Se utilizó para simular el circuito electrónico del sistema, permitiendo probar virtualmente la conexión del Arduino con el motor antes de realizar el montaje físico. Esto redujo errores y permitió validar el comportamiento del sistema sin riesgos.</a:t>
            </a:r>
            <a:endParaRPr lang="x-none" sz="1400" dirty="0">
              <a:solidFill>
                <a:schemeClr val="bg2">
                  <a:lumMod val="50000"/>
                </a:schemeClr>
              </a:solidFill>
              <a:effectLst/>
              <a:latin typeface="Arial" panose="020B0604020202020204" pitchFamily="34" charset="0"/>
              <a:cs typeface="Arial" panose="020B0604020202020204" pitchFamily="34" charset="0"/>
            </a:endParaRPr>
          </a:p>
        </p:txBody>
      </p:sp>
      <p:sp>
        <p:nvSpPr>
          <p:cNvPr id="15" name="CuadroTexto 14">
            <a:extLst>
              <a:ext uri="{FF2B5EF4-FFF2-40B4-BE49-F238E27FC236}">
                <a16:creationId xmlns="" xmlns:a16="http://schemas.microsoft.com/office/drawing/2014/main" id="{C8C765FD-0AC2-0C9D-B2E0-9FCF557800EE}"/>
              </a:ext>
            </a:extLst>
          </p:cNvPr>
          <p:cNvSpPr txBox="1"/>
          <p:nvPr/>
        </p:nvSpPr>
        <p:spPr>
          <a:xfrm>
            <a:off x="6034548" y="3099061"/>
            <a:ext cx="2571135" cy="2031325"/>
          </a:xfrm>
          <a:prstGeom prst="rect">
            <a:avLst/>
          </a:prstGeom>
          <a:noFill/>
        </p:spPr>
        <p:txBody>
          <a:bodyPr wrap="square">
            <a:spAutoFit/>
          </a:bodyPr>
          <a:lstStyle/>
          <a:p>
            <a:pPr algn="l" rtl="0"/>
            <a:r>
              <a:rPr lang="x-none" sz="1400" b="0" i="0" dirty="0">
                <a:solidFill>
                  <a:schemeClr val="bg2">
                    <a:lumMod val="50000"/>
                  </a:schemeClr>
                </a:solidFill>
                <a:effectLst/>
                <a:latin typeface="Arial" panose="020B0604020202020204" pitchFamily="34" charset="0"/>
                <a:cs typeface="Arial" panose="020B0604020202020204" pitchFamily="34" charset="0"/>
              </a:rPr>
              <a:t>Sirvió para modelar en 3D la estructura del prototipo, facilitando la planificación del espacio, las dimensiones del tornillo de Arquímedes y la ubicación de los componentes, asegurando una distribución eficiente del sistema.</a:t>
            </a:r>
            <a:endParaRPr lang="x-none" sz="1400" dirty="0">
              <a:solidFill>
                <a:schemeClr val="bg2">
                  <a:lumMod val="50000"/>
                </a:schemeClr>
              </a:solidFill>
              <a:effectLst/>
              <a:latin typeface="Arial" panose="020B0604020202020204" pitchFamily="34" charset="0"/>
              <a:cs typeface="Arial" panose="020B0604020202020204" pitchFamily="34" charset="0"/>
            </a:endParaRPr>
          </a:p>
        </p:txBody>
      </p:sp>
      <p:pic>
        <p:nvPicPr>
          <p:cNvPr id="4098" name="Picture 2" descr="Picture 1372112248, Imagen">
            <a:extLst>
              <a:ext uri="{FF2B5EF4-FFF2-40B4-BE49-F238E27FC236}">
                <a16:creationId xmlns="" xmlns:a16="http://schemas.microsoft.com/office/drawing/2014/main" id="{0DA2B2BB-6C85-9C05-C68A-0B64A4403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811" y="1527546"/>
            <a:ext cx="2431047" cy="150059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icture 1399466347, Imagen">
            <a:extLst>
              <a:ext uri="{FF2B5EF4-FFF2-40B4-BE49-F238E27FC236}">
                <a16:creationId xmlns="" xmlns:a16="http://schemas.microsoft.com/office/drawing/2014/main" id="{2C159066-0E2A-8C6D-141A-1DC321034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279" y="4290876"/>
            <a:ext cx="2465441" cy="165759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rduino en la programación y robótica educativa – Observatorio del Gabinete  de Tele-Educación">
            <a:extLst>
              <a:ext uri="{FF2B5EF4-FFF2-40B4-BE49-F238E27FC236}">
                <a16:creationId xmlns="" xmlns:a16="http://schemas.microsoft.com/office/drawing/2014/main" id="{66F26437-A563-26B6-441D-E20F9E0A3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0" y="1606345"/>
            <a:ext cx="1758130" cy="119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897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 xmlns:a16="http://schemas.microsoft.com/office/drawing/2014/main" id="{92DD2AA6-60B7-B7F0-BB91-95357B5B64D9}"/>
              </a:ext>
            </a:extLst>
          </p:cNvPr>
          <p:cNvSpPr txBox="1"/>
          <p:nvPr/>
        </p:nvSpPr>
        <p:spPr>
          <a:xfrm>
            <a:off x="2931444" y="718206"/>
            <a:ext cx="3062748" cy="646331"/>
          </a:xfrm>
          <a:prstGeom prst="rect">
            <a:avLst/>
          </a:prstGeom>
          <a:noFill/>
        </p:spPr>
        <p:txBody>
          <a:bodyPr wrap="square">
            <a:spAutoFit/>
          </a:bodyPr>
          <a:lstStyle/>
          <a:p>
            <a:pPr algn="ctr" rtl="0"/>
            <a:r>
              <a:rPr lang="es-CO" dirty="0" smtClean="0">
                <a:solidFill>
                  <a:schemeClr val="accent1"/>
                </a:solidFill>
                <a:latin typeface="Arial" panose="020B0604020202020204" pitchFamily="34" charset="0"/>
                <a:cs typeface="Arial" panose="020B0604020202020204" pitchFamily="34" charset="0"/>
              </a:rPr>
              <a:t>ARCHIVOS USADOS EN GITHUB</a:t>
            </a:r>
            <a:endParaRPr lang="x-none" dirty="0">
              <a:solidFill>
                <a:schemeClr val="accent1"/>
              </a:solidFill>
              <a:effectLst/>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4" y="1364537"/>
            <a:ext cx="9348716" cy="3030042"/>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4" y="4394579"/>
            <a:ext cx="9348716" cy="2579427"/>
          </a:xfrm>
          <a:prstGeom prst="rect">
            <a:avLst/>
          </a:prstGeom>
        </p:spPr>
      </p:pic>
    </p:spTree>
    <p:extLst>
      <p:ext uri="{BB962C8B-B14F-4D97-AF65-F5344CB8AC3E}">
        <p14:creationId xmlns:p14="http://schemas.microsoft.com/office/powerpoint/2010/main" val="34125439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 xmlns:a16="http://schemas.microsoft.com/office/drawing/2014/main" id="{92DD2AA6-60B7-B7F0-BB91-95357B5B64D9}"/>
              </a:ext>
            </a:extLst>
          </p:cNvPr>
          <p:cNvSpPr txBox="1"/>
          <p:nvPr/>
        </p:nvSpPr>
        <p:spPr>
          <a:xfrm>
            <a:off x="3040626" y="763193"/>
            <a:ext cx="3062748" cy="923330"/>
          </a:xfrm>
          <a:prstGeom prst="rect">
            <a:avLst/>
          </a:prstGeom>
          <a:noFill/>
        </p:spPr>
        <p:txBody>
          <a:bodyPr wrap="square">
            <a:spAutoFit/>
          </a:bodyPr>
          <a:lstStyle/>
          <a:p>
            <a:pPr algn="ctr" rtl="0"/>
            <a:r>
              <a:rPr lang="es-CO" b="0" i="0" dirty="0" smtClean="0">
                <a:solidFill>
                  <a:schemeClr val="accent1"/>
                </a:solidFill>
                <a:effectLst/>
                <a:latin typeface="Arial" panose="020B0604020202020204" pitchFamily="34" charset="0"/>
                <a:cs typeface="Arial" panose="020B0604020202020204" pitchFamily="34" charset="0"/>
              </a:rPr>
              <a:t>CODIGO USADO PARA LA ELABORACION DEL ARDUINO</a:t>
            </a:r>
            <a:endParaRPr lang="x-none" dirty="0">
              <a:solidFill>
                <a:schemeClr val="accent1"/>
              </a:solidFill>
              <a:effectLst/>
              <a:latin typeface="Arial" panose="020B0604020202020204" pitchFamily="34" charset="0"/>
              <a:cs typeface="Arial" panose="020B0604020202020204" pitchFamily="34" charset="0"/>
            </a:endParaRP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r="62925"/>
          <a:stretch/>
        </p:blipFill>
        <p:spPr>
          <a:xfrm>
            <a:off x="-122830" y="1686523"/>
            <a:ext cx="4585649" cy="5267701"/>
          </a:xfrm>
          <a:prstGeom prst="rect">
            <a:avLst/>
          </a:prstGeom>
        </p:spPr>
      </p:pic>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r="59851"/>
          <a:stretch/>
        </p:blipFill>
        <p:spPr>
          <a:xfrm>
            <a:off x="4462818" y="1686523"/>
            <a:ext cx="4804011" cy="5267701"/>
          </a:xfrm>
          <a:prstGeom prst="rect">
            <a:avLst/>
          </a:prstGeom>
        </p:spPr>
      </p:pic>
    </p:spTree>
    <p:extLst>
      <p:ext uri="{BB962C8B-B14F-4D97-AF65-F5344CB8AC3E}">
        <p14:creationId xmlns:p14="http://schemas.microsoft.com/office/powerpoint/2010/main" val="2383773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 xmlns:a16="http://schemas.microsoft.com/office/drawing/2014/main" id="{4FD1A1FB-2089-7C79-E693-E0AFADA10687}"/>
              </a:ext>
            </a:extLst>
          </p:cNvPr>
          <p:cNvSpPr txBox="1"/>
          <p:nvPr/>
        </p:nvSpPr>
        <p:spPr>
          <a:xfrm>
            <a:off x="3542071" y="995205"/>
            <a:ext cx="2059858" cy="369332"/>
          </a:xfrm>
          <a:prstGeom prst="rect">
            <a:avLst/>
          </a:prstGeom>
          <a:noFill/>
        </p:spPr>
        <p:txBody>
          <a:bodyPr wrap="square">
            <a:spAutoFit/>
          </a:bodyPr>
          <a:lstStyle/>
          <a:p>
            <a:pPr algn="l" rtl="0"/>
            <a:r>
              <a:rPr lang="x-none" b="0" i="0" cap="all" dirty="0">
                <a:solidFill>
                  <a:schemeClr val="accent1"/>
                </a:solidFill>
                <a:effectLst/>
                <a:latin typeface="Arial" panose="020B0604020202020204" pitchFamily="34" charset="0"/>
                <a:cs typeface="Arial" panose="020B0604020202020204" pitchFamily="34" charset="0"/>
              </a:rPr>
              <a:t>CONCLUSIONES</a:t>
            </a:r>
            <a:endParaRPr lang="x-none" cap="all" dirty="0">
              <a:solidFill>
                <a:schemeClr val="accent1"/>
              </a:solidFill>
              <a:effectLst/>
              <a:latin typeface="Arial" panose="020B0604020202020204" pitchFamily="34" charset="0"/>
              <a:cs typeface="Arial" panose="020B0604020202020204" pitchFamily="34" charset="0"/>
            </a:endParaRPr>
          </a:p>
        </p:txBody>
      </p:sp>
      <p:sp>
        <p:nvSpPr>
          <p:cNvPr id="5" name="CuadroTexto 4">
            <a:extLst>
              <a:ext uri="{FF2B5EF4-FFF2-40B4-BE49-F238E27FC236}">
                <a16:creationId xmlns="" xmlns:a16="http://schemas.microsoft.com/office/drawing/2014/main" id="{A7945BB3-CFD2-A565-7915-8FEC99053021}"/>
              </a:ext>
            </a:extLst>
          </p:cNvPr>
          <p:cNvSpPr txBox="1"/>
          <p:nvPr/>
        </p:nvSpPr>
        <p:spPr>
          <a:xfrm>
            <a:off x="309716" y="1594631"/>
            <a:ext cx="2915265" cy="4247317"/>
          </a:xfrm>
          <a:prstGeom prst="rect">
            <a:avLst/>
          </a:prstGeom>
          <a:noFill/>
        </p:spPr>
        <p:txBody>
          <a:bodyPr wrap="square">
            <a:spAutoFit/>
          </a:bodyPr>
          <a:lstStyle/>
          <a:p>
            <a:pPr algn="l" rtl="0"/>
            <a:r>
              <a:rPr lang="x-none" b="0" i="0" dirty="0">
                <a:solidFill>
                  <a:schemeClr val="bg2">
                    <a:lumMod val="50000"/>
                  </a:schemeClr>
                </a:solidFill>
                <a:effectLst/>
                <a:latin typeface="Arial" panose="020B0604020202020204" pitchFamily="34" charset="0"/>
                <a:cs typeface="Arial" panose="020B0604020202020204" pitchFamily="34" charset="0"/>
              </a:rPr>
              <a:t>El caudal práctico (≈ 5,6 ml/s con 0,5 L) está muy por debajo del valor teórico (43,75 ml/s) debido a fricción interna, aire atrapado y rotación manual irregular. Para acercarse al rendimiento esperado, es imprescindible una motorización estable (15 rpm constantes), mejorar el sellado manguera– cilindro y ajustar la inclinación a cerca de 25°.</a:t>
            </a:r>
            <a:endParaRPr lang="x-none" dirty="0">
              <a:solidFill>
                <a:schemeClr val="bg2">
                  <a:lumMod val="50000"/>
                </a:schemeClr>
              </a:solidFill>
              <a:effectLst/>
              <a:latin typeface="Arial" panose="020B0604020202020204" pitchFamily="34" charset="0"/>
              <a:cs typeface="Arial" panose="020B0604020202020204" pitchFamily="34" charset="0"/>
            </a:endParaRPr>
          </a:p>
        </p:txBody>
      </p:sp>
      <p:sp>
        <p:nvSpPr>
          <p:cNvPr id="7" name="CuadroTexto 6">
            <a:extLst>
              <a:ext uri="{FF2B5EF4-FFF2-40B4-BE49-F238E27FC236}">
                <a16:creationId xmlns="" xmlns:a16="http://schemas.microsoft.com/office/drawing/2014/main" id="{C3FCADFD-86F5-C330-A2DC-FAC6EA16B719}"/>
              </a:ext>
            </a:extLst>
          </p:cNvPr>
          <p:cNvSpPr txBox="1"/>
          <p:nvPr/>
        </p:nvSpPr>
        <p:spPr>
          <a:xfrm>
            <a:off x="3224981" y="1594631"/>
            <a:ext cx="2826774" cy="3970318"/>
          </a:xfrm>
          <a:prstGeom prst="rect">
            <a:avLst/>
          </a:prstGeom>
          <a:noFill/>
        </p:spPr>
        <p:txBody>
          <a:bodyPr wrap="square">
            <a:spAutoFit/>
          </a:bodyPr>
          <a:lstStyle/>
          <a:p>
            <a:pPr algn="l" rtl="0"/>
            <a:r>
              <a:rPr lang="x-none" b="0" i="0" dirty="0">
                <a:solidFill>
                  <a:schemeClr val="bg2">
                    <a:lumMod val="50000"/>
                  </a:schemeClr>
                </a:solidFill>
                <a:effectLst/>
                <a:latin typeface="Arial" panose="020B0604020202020204" pitchFamily="34" charset="0"/>
                <a:cs typeface="Arial" panose="020B0604020202020204" pitchFamily="34" charset="0"/>
              </a:rPr>
              <a:t>El sistema podría ser viable para pequeños huertos urbanos de lechuga crespa en Bogotá, donde el clima (10 °C– 22 °C) y la disponibilidad de agua requieren soluciones sostenibles. Su bajo consumo energético y uso de materiales locales permiten implementarlo en espacios reducidos (techos o balcones) </a:t>
            </a:r>
            <a:endParaRPr lang="x-none" dirty="0">
              <a:solidFill>
                <a:schemeClr val="bg2">
                  <a:lumMod val="50000"/>
                </a:schemeClr>
              </a:solidFill>
              <a:effectLst/>
              <a:latin typeface="Arial" panose="020B0604020202020204" pitchFamily="34" charset="0"/>
              <a:cs typeface="Arial" panose="020B0604020202020204" pitchFamily="34" charset="0"/>
            </a:endParaRPr>
          </a:p>
        </p:txBody>
      </p:sp>
      <p:sp>
        <p:nvSpPr>
          <p:cNvPr id="9" name="CuadroTexto 8">
            <a:extLst>
              <a:ext uri="{FF2B5EF4-FFF2-40B4-BE49-F238E27FC236}">
                <a16:creationId xmlns="" xmlns:a16="http://schemas.microsoft.com/office/drawing/2014/main" id="{85305763-F8AB-FEB3-EBBE-F578B989809E}"/>
              </a:ext>
            </a:extLst>
          </p:cNvPr>
          <p:cNvSpPr txBox="1"/>
          <p:nvPr/>
        </p:nvSpPr>
        <p:spPr>
          <a:xfrm>
            <a:off x="6243484" y="1594631"/>
            <a:ext cx="2590799" cy="4247317"/>
          </a:xfrm>
          <a:prstGeom prst="rect">
            <a:avLst/>
          </a:prstGeom>
          <a:noFill/>
        </p:spPr>
        <p:txBody>
          <a:bodyPr wrap="square">
            <a:spAutoFit/>
          </a:bodyPr>
          <a:lstStyle/>
          <a:p>
            <a:pPr algn="l" rtl="0"/>
            <a:r>
              <a:rPr lang="x-none" b="0" i="0" dirty="0">
                <a:solidFill>
                  <a:schemeClr val="bg2">
                    <a:lumMod val="50000"/>
                  </a:schemeClr>
                </a:solidFill>
                <a:effectLst/>
                <a:latin typeface="Arial" panose="020B0604020202020204" pitchFamily="34" charset="0"/>
                <a:cs typeface="Arial" panose="020B0604020202020204" pitchFamily="34" charset="0"/>
              </a:rPr>
              <a:t>Se recomienda probar materiales con menor rugosidad interna (mangueras o hélices modificadas), incorporar sensores de humedad y control automático por Arduino para optimizar el riego, y evaluar el rendimiento en un ciclo completo de cultivo comparando resultados con métodos convencionales. </a:t>
            </a:r>
            <a:endParaRPr lang="x-none" dirty="0">
              <a:solidFill>
                <a:schemeClr val="bg2">
                  <a:lumMod val="50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5638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811</TotalTime>
  <Words>741</Words>
  <Application>Microsoft Office PowerPoint</Application>
  <PresentationFormat>Presentación en pantalla (4:3)</PresentationFormat>
  <Paragraphs>45</Paragraphs>
  <Slides>11</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fernando</cp:lastModifiedBy>
  <cp:revision>21</cp:revision>
  <dcterms:created xsi:type="dcterms:W3CDTF">2021-07-22T16:13:49Z</dcterms:created>
  <dcterms:modified xsi:type="dcterms:W3CDTF">2025-06-13T02:32:12Z</dcterms:modified>
</cp:coreProperties>
</file>